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97" r:id="rId3"/>
    <p:sldId id="295" r:id="rId4"/>
    <p:sldId id="264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E0D58-D347-499F-B7CC-223E27B13E64}" type="datetimeFigureOut">
              <a:rPr lang="en-US" smtClean="0"/>
              <a:t>8/19/2017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B15FA1-FA1F-468E-B89F-30E5539ED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8861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B15FA1-FA1F-468E-B89F-30E5539ED0C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6893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B15FA1-FA1F-468E-B89F-30E5539ED0C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5513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8/19/2017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212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8/19/2017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031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8/19/2017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929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8/19/2017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653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8/19/2017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736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8/19/2017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52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8/19/2017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638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8/19/2017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732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8/19/2017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226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8/19/2017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233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8/19/2017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228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FA941C-4825-416C-913A-FA15D6A21D41}" type="datetimeFigureOut">
              <a:rPr lang="en-US" smtClean="0"/>
              <a:t>8/19/2017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542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cbi.nlm.nih.gov/pubmed/24760141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6"/>
          <p:cNvSpPr txBox="1">
            <a:spLocks noChangeArrowheads="1"/>
          </p:cNvSpPr>
          <p:nvPr/>
        </p:nvSpPr>
        <p:spPr bwMode="auto">
          <a:xfrm>
            <a:off x="852811" y="1143000"/>
            <a:ext cx="7452681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A9432B"/>
              </a:buClr>
              <a:buFont typeface="Wingdings" charset="2"/>
              <a:buChar char="q"/>
              <a:defRPr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48C61"/>
              </a:buClr>
              <a:buFont typeface="Wingdings" charset="2"/>
              <a:buChar char="q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A96D2B"/>
              </a:buClr>
              <a:buFont typeface="Wingdings" charset="2"/>
              <a:buChar char="q"/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95C54"/>
              </a:buClr>
              <a:buFont typeface="Wingdings" charset="2"/>
              <a:buChar char="q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998700"/>
              </a:buClr>
              <a:buFont typeface="Wingdings" charset="2"/>
              <a:buChar char="q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charset="2"/>
              <a:buChar char="q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charset="2"/>
              <a:buChar char="q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charset="2"/>
              <a:buChar char="q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charset="2"/>
              <a:buChar char="q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6000" b="1" dirty="0" smtClean="0">
                <a:solidFill>
                  <a:srgbClr val="FF0000"/>
                </a:solidFill>
              </a:rPr>
              <a:t>Why 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6000" b="1" dirty="0" smtClean="0">
                <a:solidFill>
                  <a:srgbClr val="FF0000"/>
                </a:solidFill>
              </a:rPr>
              <a:t>Psychology Matters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6000" b="1" dirty="0" smtClean="0">
                <a:solidFill>
                  <a:srgbClr val="FF0000"/>
                </a:solidFill>
              </a:rPr>
              <a:t>To 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6000" b="1" smtClean="0">
                <a:solidFill>
                  <a:srgbClr val="FF0000"/>
                </a:solidFill>
              </a:rPr>
              <a:t>College Students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828030" y="5486400"/>
            <a:ext cx="350224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solidFill>
                  <a:srgbClr val="0000FF"/>
                </a:solidFill>
              </a:rPr>
              <a:t>Note Taking</a:t>
            </a:r>
            <a:endParaRPr lang="en-US" sz="54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0116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884238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Taking Notes During Class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90500" y="1143000"/>
            <a:ext cx="8763000" cy="53340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>
                <a:solidFill>
                  <a:srgbClr val="0000FF"/>
                </a:solidFill>
                <a:effectLst/>
              </a:rPr>
              <a:t>Taking notes 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  <a:effectLst/>
              </a:rPr>
              <a:t>provides students a resource for subsequent studying</a:t>
            </a:r>
          </a:p>
          <a:p>
            <a:pPr lvl="2"/>
            <a:r>
              <a:rPr lang="en-US" dirty="0" smtClean="0">
                <a:solidFill>
                  <a:srgbClr val="0000FF"/>
                </a:solidFill>
              </a:rPr>
              <a:t>College is about knowledge acquisition</a:t>
            </a:r>
          </a:p>
          <a:p>
            <a:pPr lvl="1"/>
            <a:r>
              <a:rPr lang="en-US" dirty="0">
                <a:solidFill>
                  <a:srgbClr val="0000FF"/>
                </a:solidFill>
              </a:rPr>
              <a:t>requires </a:t>
            </a:r>
            <a:r>
              <a:rPr lang="en-US" dirty="0" smtClean="0">
                <a:solidFill>
                  <a:srgbClr val="0000FF"/>
                </a:solidFill>
              </a:rPr>
              <a:t>attention</a:t>
            </a:r>
            <a:endParaRPr lang="en-US" dirty="0">
              <a:solidFill>
                <a:srgbClr val="0000FF"/>
              </a:solidFill>
            </a:endParaRPr>
          </a:p>
          <a:p>
            <a:pPr lvl="2"/>
            <a:r>
              <a:rPr lang="en-US" dirty="0" smtClean="0">
                <a:solidFill>
                  <a:srgbClr val="0000FF"/>
                </a:solidFill>
                <a:effectLst/>
              </a:rPr>
              <a:t>College is about </a:t>
            </a:r>
            <a:r>
              <a:rPr lang="en-US" b="1" u="sng" dirty="0" smtClean="0">
                <a:solidFill>
                  <a:srgbClr val="0000FF"/>
                </a:solidFill>
                <a:effectLst/>
              </a:rPr>
              <a:t>SKILL</a:t>
            </a:r>
            <a:r>
              <a:rPr lang="en-US" b="1" dirty="0" smtClean="0">
                <a:solidFill>
                  <a:srgbClr val="0000FF"/>
                </a:solidFill>
                <a:effectLst/>
              </a:rPr>
              <a:t> </a:t>
            </a:r>
            <a:r>
              <a:rPr lang="en-US" dirty="0" smtClean="0">
                <a:solidFill>
                  <a:srgbClr val="0000FF"/>
                </a:solidFill>
                <a:effectLst/>
              </a:rPr>
              <a:t>acquisition  </a:t>
            </a:r>
          </a:p>
          <a:p>
            <a:endParaRPr lang="en-US" dirty="0" smtClean="0">
              <a:solidFill>
                <a:srgbClr val="0000FF"/>
              </a:solidFill>
            </a:endParaRPr>
          </a:p>
          <a:p>
            <a:r>
              <a:rPr lang="en-US" dirty="0" smtClean="0">
                <a:solidFill>
                  <a:srgbClr val="0000FF"/>
                </a:solidFill>
              </a:rPr>
              <a:t>Longhand vs Electronic?</a:t>
            </a:r>
          </a:p>
          <a:p>
            <a:endParaRPr lang="en-US" dirty="0" smtClean="0">
              <a:solidFill>
                <a:srgbClr val="0000FF"/>
              </a:solidFill>
              <a:effectLst/>
            </a:endParaRPr>
          </a:p>
          <a:p>
            <a:r>
              <a:rPr lang="en-US" dirty="0" smtClean="0">
                <a:solidFill>
                  <a:srgbClr val="0000FF"/>
                </a:solidFill>
                <a:effectLst/>
              </a:rPr>
              <a:t>Taking notes by electronic devices connected to the internet 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Disadvantages to Self</a:t>
            </a:r>
          </a:p>
          <a:p>
            <a:pPr lvl="2"/>
            <a:r>
              <a:rPr lang="en-US" dirty="0" smtClean="0">
                <a:solidFill>
                  <a:srgbClr val="0000FF"/>
                </a:solidFill>
              </a:rPr>
              <a:t>Multi-tasking impairs the student’s learning</a:t>
            </a:r>
          </a:p>
          <a:p>
            <a:pPr lvl="2"/>
            <a:r>
              <a:rPr lang="en-US" dirty="0" smtClean="0">
                <a:solidFill>
                  <a:srgbClr val="0000FF"/>
                </a:solidFill>
              </a:rPr>
              <a:t>Exacerbates a student’s </a:t>
            </a:r>
            <a:r>
              <a:rPr lang="en-US" i="1" dirty="0" smtClean="0">
                <a:solidFill>
                  <a:srgbClr val="0000FF"/>
                </a:solidFill>
              </a:rPr>
              <a:t>addiction to social media</a:t>
            </a:r>
          </a:p>
          <a:p>
            <a:pPr lvl="2" algn="ctr"/>
            <a:r>
              <a:rPr lang="en-US" sz="2200" dirty="0" smtClean="0">
                <a:solidFill>
                  <a:srgbClr val="0000FF"/>
                </a:solidFill>
              </a:rPr>
              <a:t>Wiki </a:t>
            </a:r>
            <a:r>
              <a:rPr lang="en-US" sz="2200" dirty="0">
                <a:solidFill>
                  <a:srgbClr val="0000FF"/>
                </a:solidFill>
              </a:rPr>
              <a:t>on Addiction - https://en.wikipedia.org/wiki/Addiction</a:t>
            </a:r>
            <a:endParaRPr lang="en-US" sz="2200" dirty="0" smtClean="0">
              <a:solidFill>
                <a:srgbClr val="0000FF"/>
              </a:solidFill>
            </a:endParaRP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Disadvantages to Others</a:t>
            </a:r>
          </a:p>
          <a:p>
            <a:pPr lvl="2"/>
            <a:r>
              <a:rPr lang="en-US" dirty="0" smtClean="0">
                <a:solidFill>
                  <a:srgbClr val="0000FF"/>
                </a:solidFill>
              </a:rPr>
              <a:t>Creates </a:t>
            </a:r>
            <a:r>
              <a:rPr lang="en-US" i="1" dirty="0" smtClean="0">
                <a:solidFill>
                  <a:srgbClr val="0000FF"/>
                </a:solidFill>
              </a:rPr>
              <a:t>distractions</a:t>
            </a:r>
            <a:r>
              <a:rPr lang="en-US" dirty="0" smtClean="0">
                <a:solidFill>
                  <a:srgbClr val="0000FF"/>
                </a:solidFill>
              </a:rPr>
              <a:t> for other students</a:t>
            </a:r>
          </a:p>
          <a:p>
            <a:pPr lvl="2"/>
            <a:r>
              <a:rPr lang="en-US" dirty="0" smtClean="0">
                <a:solidFill>
                  <a:srgbClr val="0000FF"/>
                </a:solidFill>
              </a:rPr>
              <a:t>Creates </a:t>
            </a:r>
            <a:r>
              <a:rPr lang="en-US" i="1" dirty="0" smtClean="0">
                <a:solidFill>
                  <a:srgbClr val="0000FF"/>
                </a:solidFill>
              </a:rPr>
              <a:t>social norms </a:t>
            </a:r>
            <a:r>
              <a:rPr lang="en-US" dirty="0" smtClean="0">
                <a:solidFill>
                  <a:srgbClr val="0000FF"/>
                </a:solidFill>
              </a:rPr>
              <a:t>for other students</a:t>
            </a:r>
          </a:p>
          <a:p>
            <a:pPr lvl="1"/>
            <a:endParaRPr lang="en-US" dirty="0" smtClean="0">
              <a:solidFill>
                <a:srgbClr val="0000FF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0148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Research on Note Taking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52400" y="1600200"/>
            <a:ext cx="8763000" cy="5029200"/>
          </a:xfrm>
        </p:spPr>
        <p:txBody>
          <a:bodyPr>
            <a:normAutofit fontScale="55000" lnSpcReduction="20000"/>
          </a:bodyPr>
          <a:lstStyle/>
          <a:p>
            <a:r>
              <a:rPr lang="de-DE" dirty="0" smtClean="0">
                <a:solidFill>
                  <a:srgbClr val="0000FF"/>
                </a:solidFill>
              </a:rPr>
              <a:t>The pen is mightier than the keyboard. </a:t>
            </a:r>
          </a:p>
          <a:p>
            <a:pPr marL="0" indent="0">
              <a:buNone/>
            </a:pPr>
            <a:r>
              <a:rPr lang="de-DE" sz="2300" dirty="0">
                <a:solidFill>
                  <a:srgbClr val="0000FF"/>
                </a:solidFill>
              </a:rPr>
              <a:t>	</a:t>
            </a:r>
            <a:r>
              <a:rPr lang="en-US" sz="2300" dirty="0" smtClean="0">
                <a:solidFill>
                  <a:srgbClr val="0000FF"/>
                </a:solidFill>
              </a:rPr>
              <a:t>Advantages </a:t>
            </a:r>
            <a:r>
              <a:rPr lang="en-US" sz="2300" dirty="0">
                <a:solidFill>
                  <a:srgbClr val="0000FF"/>
                </a:solidFill>
              </a:rPr>
              <a:t>of Longhand Over Laptop </a:t>
            </a:r>
            <a:r>
              <a:rPr lang="en-US" sz="2300" dirty="0" smtClean="0">
                <a:solidFill>
                  <a:srgbClr val="0000FF"/>
                </a:solidFill>
              </a:rPr>
              <a:t>Note Taking. </a:t>
            </a:r>
            <a:r>
              <a:rPr lang="fr-FR" sz="2300" dirty="0">
                <a:solidFill>
                  <a:srgbClr val="0000FF"/>
                </a:solidFill>
              </a:rPr>
              <a:t>Mueller &amp; Oppenheimer, 2014. </a:t>
            </a:r>
            <a:r>
              <a:rPr lang="fr-FR" sz="2300" dirty="0" err="1" smtClean="0">
                <a:solidFill>
                  <a:srgbClr val="0000FF"/>
                </a:solidFill>
              </a:rPr>
              <a:t>Psychological</a:t>
            </a:r>
            <a:r>
              <a:rPr lang="fr-FR" sz="2300" dirty="0" smtClean="0">
                <a:solidFill>
                  <a:srgbClr val="0000FF"/>
                </a:solidFill>
              </a:rPr>
              <a:t> Science</a:t>
            </a:r>
            <a:r>
              <a:rPr lang="fr-FR" sz="2300" dirty="0">
                <a:solidFill>
                  <a:srgbClr val="0000FF"/>
                </a:solidFill>
              </a:rPr>
              <a:t>. </a:t>
            </a:r>
            <a:r>
              <a:rPr lang="fr-FR" sz="2300" dirty="0" smtClean="0">
                <a:solidFill>
                  <a:srgbClr val="0000FF"/>
                </a:solidFill>
              </a:rPr>
              <a:t>	</a:t>
            </a:r>
            <a:r>
              <a:rPr lang="fr-FR" sz="2300" dirty="0" smtClean="0">
                <a:solidFill>
                  <a:srgbClr val="0000FF"/>
                </a:solidFill>
                <a:hlinkClick r:id="rId2"/>
              </a:rPr>
              <a:t>https</a:t>
            </a:r>
            <a:r>
              <a:rPr lang="fr-FR" sz="2300" dirty="0">
                <a:solidFill>
                  <a:srgbClr val="0000FF"/>
                </a:solidFill>
                <a:hlinkClick r:id="rId2"/>
              </a:rPr>
              <a:t>://</a:t>
            </a:r>
            <a:r>
              <a:rPr lang="fr-FR" sz="2300" dirty="0" smtClean="0">
                <a:solidFill>
                  <a:srgbClr val="0000FF"/>
                </a:solidFill>
                <a:hlinkClick r:id="rId2"/>
              </a:rPr>
              <a:t>www.ncbi.nlm.nih.gov/pubmed/24760141</a:t>
            </a:r>
            <a:endParaRPr lang="fr-FR" sz="2300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fr-FR" sz="1200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fr-FR" sz="1200" dirty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de-DE" sz="1200" dirty="0">
              <a:solidFill>
                <a:srgbClr val="0000FF"/>
              </a:solidFill>
            </a:endParaRP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What they did</a:t>
            </a:r>
          </a:p>
          <a:p>
            <a:pPr lvl="2"/>
            <a:r>
              <a:rPr lang="en-US" dirty="0" smtClean="0">
                <a:solidFill>
                  <a:srgbClr val="0000FF"/>
                </a:solidFill>
              </a:rPr>
              <a:t>Conducted on multiple college campuses</a:t>
            </a:r>
          </a:p>
          <a:p>
            <a:pPr lvl="2"/>
            <a:r>
              <a:rPr lang="en-US" dirty="0" smtClean="0">
                <a:solidFill>
                  <a:srgbClr val="0000FF"/>
                </a:solidFill>
              </a:rPr>
              <a:t>Researches used immediate </a:t>
            </a:r>
            <a:r>
              <a:rPr lang="en-US" i="1" dirty="0" smtClean="0">
                <a:solidFill>
                  <a:srgbClr val="0000FF"/>
                </a:solidFill>
              </a:rPr>
              <a:t>and</a:t>
            </a:r>
            <a:r>
              <a:rPr lang="en-US" dirty="0" smtClean="0">
                <a:solidFill>
                  <a:srgbClr val="0000FF"/>
                </a:solidFill>
              </a:rPr>
              <a:t> delayed testing</a:t>
            </a:r>
          </a:p>
          <a:p>
            <a:pPr lvl="1"/>
            <a:endParaRPr lang="en-US" dirty="0" smtClean="0">
              <a:solidFill>
                <a:srgbClr val="0000FF"/>
              </a:solidFill>
            </a:endParaRP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What they found</a:t>
            </a:r>
          </a:p>
          <a:p>
            <a:pPr lvl="2"/>
            <a:r>
              <a:rPr lang="en-US" dirty="0" smtClean="0">
                <a:solidFill>
                  <a:srgbClr val="0000FF"/>
                </a:solidFill>
              </a:rPr>
              <a:t>Relative to longhand note-takers, laptop note-takers</a:t>
            </a:r>
          </a:p>
          <a:p>
            <a:pPr lvl="3"/>
            <a:r>
              <a:rPr lang="en-US" dirty="0" smtClean="0">
                <a:solidFill>
                  <a:srgbClr val="0000FF"/>
                </a:solidFill>
              </a:rPr>
              <a:t>Took more notes, and also more verbatim notes</a:t>
            </a:r>
          </a:p>
          <a:p>
            <a:pPr lvl="4"/>
            <a:r>
              <a:rPr lang="en-US" dirty="0" smtClean="0">
                <a:solidFill>
                  <a:srgbClr val="0000FF"/>
                </a:solidFill>
              </a:rPr>
              <a:t>Verbatim notes do NOT require “deep” (semantic) cognitive activity</a:t>
            </a:r>
          </a:p>
          <a:p>
            <a:pPr lvl="4"/>
            <a:r>
              <a:rPr lang="en-US" dirty="0" smtClean="0">
                <a:solidFill>
                  <a:srgbClr val="0000FF"/>
                </a:solidFill>
              </a:rPr>
              <a:t>Reframing ideas into your own words is important!</a:t>
            </a:r>
          </a:p>
          <a:p>
            <a:pPr lvl="2"/>
            <a:r>
              <a:rPr lang="en-US" dirty="0" smtClean="0">
                <a:solidFill>
                  <a:srgbClr val="0000FF"/>
                </a:solidFill>
              </a:rPr>
              <a:t>On exams, long-handers outperformed lap-toppers</a:t>
            </a:r>
          </a:p>
          <a:p>
            <a:pPr lvl="3"/>
            <a:r>
              <a:rPr lang="en-US" dirty="0" smtClean="0">
                <a:solidFill>
                  <a:srgbClr val="0000FF"/>
                </a:solidFill>
              </a:rPr>
              <a:t>Findings replicated even after telling lap-toppers to avoid verbatim notes</a:t>
            </a:r>
          </a:p>
          <a:p>
            <a:pPr lvl="3"/>
            <a:r>
              <a:rPr lang="en-US" dirty="0" smtClean="0">
                <a:solidFill>
                  <a:srgbClr val="0000FF"/>
                </a:solidFill>
              </a:rPr>
              <a:t>Findings replicated even after lap-toppers could study their more voluminous notes</a:t>
            </a:r>
          </a:p>
          <a:p>
            <a:pPr lvl="1"/>
            <a:endParaRPr lang="en-US" dirty="0" smtClean="0">
              <a:solidFill>
                <a:srgbClr val="0000FF"/>
              </a:solidFill>
            </a:endParaRP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Why it matters</a:t>
            </a:r>
          </a:p>
          <a:p>
            <a:pPr lvl="2"/>
            <a:r>
              <a:rPr lang="en-US" dirty="0" smtClean="0">
                <a:solidFill>
                  <a:srgbClr val="0000FF"/>
                </a:solidFill>
              </a:rPr>
              <a:t>Applied Research – How to take notes effectively</a:t>
            </a:r>
          </a:p>
          <a:p>
            <a:pPr lvl="2"/>
            <a:r>
              <a:rPr lang="en-US" dirty="0" smtClean="0">
                <a:solidFill>
                  <a:srgbClr val="0000FF"/>
                </a:solidFill>
              </a:rPr>
              <a:t>Basic Research – The study replicates the classic “Levels of Processing Effect”</a:t>
            </a:r>
          </a:p>
          <a:p>
            <a:pPr lvl="3"/>
            <a:r>
              <a:rPr lang="en-US" sz="2200" dirty="0" smtClean="0">
                <a:solidFill>
                  <a:srgbClr val="0000FF"/>
                </a:solidFill>
              </a:rPr>
              <a:t>Craik </a:t>
            </a:r>
            <a:r>
              <a:rPr lang="en-US" sz="2200" dirty="0">
                <a:solidFill>
                  <a:srgbClr val="0000FF"/>
                </a:solidFill>
              </a:rPr>
              <a:t>&amp; Lockhart, 1972  </a:t>
            </a:r>
            <a:r>
              <a:rPr lang="en-US" sz="2200" dirty="0" smtClean="0">
                <a:solidFill>
                  <a:srgbClr val="0000FF"/>
                </a:solidFill>
              </a:rPr>
              <a:t>   https</a:t>
            </a:r>
            <a:r>
              <a:rPr lang="en-US" sz="2200" dirty="0">
                <a:solidFill>
                  <a:srgbClr val="0000FF"/>
                </a:solidFill>
              </a:rPr>
              <a:t>://en.wikipedia.org/wiki/Levels-of-processing_effect</a:t>
            </a:r>
            <a:endParaRPr lang="en-US" sz="2200" dirty="0" smtClean="0">
              <a:solidFill>
                <a:srgbClr val="0000FF"/>
              </a:solidFill>
            </a:endParaRPr>
          </a:p>
          <a:p>
            <a:pPr marL="457200" lvl="1" indent="0">
              <a:buNone/>
            </a:pPr>
            <a:r>
              <a:rPr lang="en-US" dirty="0" smtClean="0"/>
              <a:t>		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3316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29342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404</TotalTime>
  <Words>96</Words>
  <Application>Microsoft Office PowerPoint</Application>
  <PresentationFormat>On-screen Show (4:3)</PresentationFormat>
  <Paragraphs>48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ＭＳ Ｐゴシック</vt:lpstr>
      <vt:lpstr>Arial</vt:lpstr>
      <vt:lpstr>Calibri</vt:lpstr>
      <vt:lpstr>Office Theme</vt:lpstr>
      <vt:lpstr>PowerPoint Presentation</vt:lpstr>
      <vt:lpstr>Taking Notes During Class</vt:lpstr>
      <vt:lpstr>Research on Note Taking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47</cp:revision>
  <dcterms:created xsi:type="dcterms:W3CDTF">2014-01-20T19:44:22Z</dcterms:created>
  <dcterms:modified xsi:type="dcterms:W3CDTF">2017-08-19T18:14:11Z</dcterms:modified>
</cp:coreProperties>
</file>